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2"/>
  </p:notesMasterIdLst>
  <p:sldIdLst>
    <p:sldId id="256" r:id="rId2"/>
    <p:sldId id="257" r:id="rId3"/>
    <p:sldId id="258" r:id="rId4"/>
    <p:sldId id="259" r:id="rId5"/>
    <p:sldId id="260" r:id="rId6"/>
    <p:sldId id="261" r:id="rId7"/>
    <p:sldId id="277" r:id="rId8"/>
    <p:sldId id="279" r:id="rId9"/>
    <p:sldId id="280" r:id="rId10"/>
    <p:sldId id="281" r:id="rId11"/>
    <p:sldId id="264" r:id="rId12"/>
    <p:sldId id="270" r:id="rId13"/>
    <p:sldId id="271" r:id="rId14"/>
    <p:sldId id="272" r:id="rId15"/>
    <p:sldId id="269" r:id="rId16"/>
    <p:sldId id="265" r:id="rId17"/>
    <p:sldId id="276" r:id="rId18"/>
    <p:sldId id="267" r:id="rId19"/>
    <p:sldId id="278" r:id="rId20"/>
    <p:sldId id="26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75" autoAdjust="0"/>
    <p:restoredTop sz="94660"/>
  </p:normalViewPr>
  <p:slideViewPr>
    <p:cSldViewPr snapToGrid="0">
      <p:cViewPr>
        <p:scale>
          <a:sx n="50" d="100"/>
          <a:sy n="50" d="100"/>
        </p:scale>
        <p:origin x="1344" y="7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03253F-5F59-46A9-BFF4-64CA356C1328}" type="datetimeFigureOut">
              <a:rPr lang="en-US" smtClean="0"/>
              <a:t>4/20/2017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22A793-EDEE-480B-987F-4A404BC80024}" type="slidenum">
              <a:rPr lang="en-US" smtClean="0"/>
              <a:t>‹#›</a:t>
            </a:fld>
            <a:endParaRPr lang="en-US"/>
          </a:p>
        </p:txBody>
      </p:sp>
    </p:spTree>
    <p:extLst>
      <p:ext uri="{BB962C8B-B14F-4D97-AF65-F5344CB8AC3E}">
        <p14:creationId xmlns:p14="http://schemas.microsoft.com/office/powerpoint/2010/main" val="34694620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22A793-EDEE-480B-987F-4A404BC80024}" type="slidenum">
              <a:rPr lang="en-US" smtClean="0"/>
              <a:t>6</a:t>
            </a:fld>
            <a:endParaRPr lang="en-US"/>
          </a:p>
        </p:txBody>
      </p:sp>
    </p:spTree>
    <p:extLst>
      <p:ext uri="{BB962C8B-B14F-4D97-AF65-F5344CB8AC3E}">
        <p14:creationId xmlns:p14="http://schemas.microsoft.com/office/powerpoint/2010/main" val="2983012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input to</a:t>
            </a:r>
            <a:r>
              <a:rPr lang="en-US" baseline="0" dirty="0" smtClean="0"/>
              <a:t> the differential stage</a:t>
            </a:r>
            <a:endParaRPr lang="en-US" dirty="0"/>
          </a:p>
        </p:txBody>
      </p:sp>
      <p:sp>
        <p:nvSpPr>
          <p:cNvPr id="4" name="Slide Number Placeholder 3"/>
          <p:cNvSpPr>
            <a:spLocks noGrp="1"/>
          </p:cNvSpPr>
          <p:nvPr>
            <p:ph type="sldNum" sz="quarter" idx="10"/>
          </p:nvPr>
        </p:nvSpPr>
        <p:spPr/>
        <p:txBody>
          <a:bodyPr/>
          <a:lstStyle/>
          <a:p>
            <a:fld id="{DD22A793-EDEE-480B-987F-4A404BC80024}" type="slidenum">
              <a:rPr lang="en-US" smtClean="0"/>
              <a:t>15</a:t>
            </a:fld>
            <a:endParaRPr lang="en-US"/>
          </a:p>
        </p:txBody>
      </p:sp>
    </p:spTree>
    <p:extLst>
      <p:ext uri="{BB962C8B-B14F-4D97-AF65-F5344CB8AC3E}">
        <p14:creationId xmlns:p14="http://schemas.microsoft.com/office/powerpoint/2010/main" val="15878268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output of the differential</a:t>
            </a:r>
            <a:r>
              <a:rPr lang="en-US" baseline="0" dirty="0" smtClean="0"/>
              <a:t> stage. The signal noise has been cutout.</a:t>
            </a:r>
            <a:endParaRPr lang="en-US" dirty="0"/>
          </a:p>
        </p:txBody>
      </p:sp>
      <p:sp>
        <p:nvSpPr>
          <p:cNvPr id="4" name="Slide Number Placeholder 3"/>
          <p:cNvSpPr>
            <a:spLocks noGrp="1"/>
          </p:cNvSpPr>
          <p:nvPr>
            <p:ph type="sldNum" sz="quarter" idx="10"/>
          </p:nvPr>
        </p:nvSpPr>
        <p:spPr/>
        <p:txBody>
          <a:bodyPr/>
          <a:lstStyle/>
          <a:p>
            <a:fld id="{DD22A793-EDEE-480B-987F-4A404BC80024}" type="slidenum">
              <a:rPr lang="en-US" smtClean="0"/>
              <a:t>16</a:t>
            </a:fld>
            <a:endParaRPr lang="en-US"/>
          </a:p>
        </p:txBody>
      </p:sp>
    </p:spTree>
    <p:extLst>
      <p:ext uri="{BB962C8B-B14F-4D97-AF65-F5344CB8AC3E}">
        <p14:creationId xmlns:p14="http://schemas.microsoft.com/office/powerpoint/2010/main" val="1455020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0DADD32-9D35-4FF8-B108-58128D34563A}" type="datetimeFigureOut">
              <a:rPr lang="en-US" smtClean="0"/>
              <a:t>4/20/2017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858225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0DADD32-9D35-4FF8-B108-58128D34563A}" type="datetimeFigureOut">
              <a:rPr lang="en-US" smtClean="0"/>
              <a:t>4/20/2017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1113860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0DADD32-9D35-4FF8-B108-58128D34563A}" type="datetimeFigureOut">
              <a:rPr lang="en-US" smtClean="0"/>
              <a:t>4/20/2017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33479068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0DADD32-9D35-4FF8-B108-58128D34563A}" type="datetimeFigureOut">
              <a:rPr lang="en-US" smtClean="0"/>
              <a:t>4/20/2017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29666A-9E29-4337-8C27-2C7AC6522E54}" type="slidenum">
              <a:rPr lang="en-US" smtClean="0"/>
              <a:t>‹#›</a:t>
            </a:fld>
            <a:endParaRPr 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137754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0DADD32-9D35-4FF8-B108-58128D34563A}" type="datetimeFigureOut">
              <a:rPr lang="en-US" smtClean="0"/>
              <a:t>4/20/2017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9673489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30DADD32-9D35-4FF8-B108-58128D34563A}" type="datetimeFigureOut">
              <a:rPr lang="en-US" smtClean="0"/>
              <a:t>4/20/2017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12765127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30DADD32-9D35-4FF8-B108-58128D34563A}" type="datetimeFigureOut">
              <a:rPr lang="en-US" smtClean="0"/>
              <a:t>4/20/2017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13867508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DADD32-9D35-4FF8-B108-58128D34563A}" type="datetimeFigureOut">
              <a:rPr lang="en-US" smtClean="0"/>
              <a:t>4/20/2017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29906087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DADD32-9D35-4FF8-B108-58128D34563A}" type="datetimeFigureOut">
              <a:rPr lang="en-US" smtClean="0"/>
              <a:t>4/20/2017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2338374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DADD32-9D35-4FF8-B108-58128D34563A}" type="datetimeFigureOut">
              <a:rPr lang="en-US" smtClean="0"/>
              <a:t>4/20/2017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4174054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0DADD32-9D35-4FF8-B108-58128D34563A}" type="datetimeFigureOut">
              <a:rPr lang="en-US" smtClean="0"/>
              <a:t>4/20/2017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2628011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0DADD32-9D35-4FF8-B108-58128D34563A}" type="datetimeFigureOut">
              <a:rPr lang="en-US" smtClean="0"/>
              <a:t>4/20/2017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1352749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0DADD32-9D35-4FF8-B108-58128D34563A}" type="datetimeFigureOut">
              <a:rPr lang="en-US" smtClean="0"/>
              <a:t>4/20/2017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4046093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0DADD32-9D35-4FF8-B108-58128D34563A}" type="datetimeFigureOut">
              <a:rPr lang="en-US" smtClean="0"/>
              <a:t>4/20/2017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64898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DADD32-9D35-4FF8-B108-58128D34563A}" type="datetimeFigureOut">
              <a:rPr lang="en-US" smtClean="0"/>
              <a:t>4/20/2017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2569785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0DADD32-9D35-4FF8-B108-58128D34563A}" type="datetimeFigureOut">
              <a:rPr lang="en-US" smtClean="0"/>
              <a:t>4/20/2017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1252464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0DADD32-9D35-4FF8-B108-58128D34563A}" type="datetimeFigureOut">
              <a:rPr lang="en-US" smtClean="0"/>
              <a:t>4/20/2017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29666A-9E29-4337-8C27-2C7AC6522E54}" type="slidenum">
              <a:rPr lang="en-US" smtClean="0"/>
              <a:t>‹#›</a:t>
            </a:fld>
            <a:endParaRPr lang="en-US"/>
          </a:p>
        </p:txBody>
      </p:sp>
    </p:spTree>
    <p:extLst>
      <p:ext uri="{BB962C8B-B14F-4D97-AF65-F5344CB8AC3E}">
        <p14:creationId xmlns:p14="http://schemas.microsoft.com/office/powerpoint/2010/main" val="2751690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30DADD32-9D35-4FF8-B108-58128D34563A}" type="datetimeFigureOut">
              <a:rPr lang="en-US" smtClean="0"/>
              <a:t>4/20/2017</a:t>
            </a:fld>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1829666A-9E29-4337-8C27-2C7AC6522E54}" type="slidenum">
              <a:rPr lang="en-US" smtClean="0"/>
              <a:t>‹#›</a:t>
            </a:fld>
            <a:endParaRPr lang="en-US"/>
          </a:p>
        </p:txBody>
      </p:sp>
    </p:spTree>
    <p:extLst>
      <p:ext uri="{BB962C8B-B14F-4D97-AF65-F5344CB8AC3E}">
        <p14:creationId xmlns:p14="http://schemas.microsoft.com/office/powerpoint/2010/main" val="251785556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Audio Amplifier</a:t>
            </a:r>
            <a:br>
              <a:rPr lang="en-US" dirty="0" smtClean="0"/>
            </a:br>
            <a:r>
              <a:rPr lang="en-US" dirty="0" smtClean="0"/>
              <a:t>ENGE 312</a:t>
            </a:r>
            <a:endParaRPr lang="en-US" dirty="0"/>
          </a:p>
        </p:txBody>
      </p:sp>
      <p:sp>
        <p:nvSpPr>
          <p:cNvPr id="3" name="Subtitle 2"/>
          <p:cNvSpPr>
            <a:spLocks noGrp="1"/>
          </p:cNvSpPr>
          <p:nvPr>
            <p:ph type="subTitle" idx="1"/>
          </p:nvPr>
        </p:nvSpPr>
        <p:spPr/>
        <p:txBody>
          <a:bodyPr/>
          <a:lstStyle/>
          <a:p>
            <a:r>
              <a:rPr lang="en-US" dirty="0" smtClean="0"/>
              <a:t>Zach Wilson</a:t>
            </a:r>
            <a:endParaRPr lang="en-US" dirty="0"/>
          </a:p>
        </p:txBody>
      </p:sp>
    </p:spTree>
    <p:extLst>
      <p:ext uri="{BB962C8B-B14F-4D97-AF65-F5344CB8AC3E}">
        <p14:creationId xmlns:p14="http://schemas.microsoft.com/office/powerpoint/2010/main" val="36445091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36700" y="0"/>
            <a:ext cx="9156700" cy="6867525"/>
          </a:xfrm>
          <a:prstGeom prst="rect">
            <a:avLst/>
          </a:prstGeom>
        </p:spPr>
      </p:pic>
    </p:spTree>
    <p:extLst>
      <p:ext uri="{BB962C8B-B14F-4D97-AF65-F5344CB8AC3E}">
        <p14:creationId xmlns:p14="http://schemas.microsoft.com/office/powerpoint/2010/main" val="10274547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Tabulated Data</a:t>
            </a:r>
            <a:endParaRPr lang="en-US" dirty="0"/>
          </a:p>
        </p:txBody>
      </p:sp>
      <mc:AlternateContent xmlns:mc="http://schemas.openxmlformats.org/markup-compatibility/2006">
        <mc:Choice xmlns:a14="http://schemas.microsoft.com/office/drawing/2010/main" Requires="a14">
          <p:graphicFrame>
            <p:nvGraphicFramePr>
              <p:cNvPr id="4" name="Table 3"/>
              <p:cNvGraphicFramePr>
                <a:graphicFrameLocks noGrp="1"/>
              </p:cNvGraphicFramePr>
              <p:nvPr>
                <p:extLst>
                  <p:ext uri="{D42A27DB-BD31-4B8C-83A1-F6EECF244321}">
                    <p14:modId xmlns:p14="http://schemas.microsoft.com/office/powerpoint/2010/main" val="2358230050"/>
                  </p:ext>
                </p:extLst>
              </p:nvPr>
            </p:nvGraphicFramePr>
            <p:xfrm>
              <a:off x="505881" y="2875725"/>
              <a:ext cx="11323566" cy="2388738"/>
            </p:xfrm>
            <a:graphic>
              <a:graphicData uri="http://schemas.openxmlformats.org/drawingml/2006/table">
                <a:tbl>
                  <a:tblPr firstRow="1" bandRow="1">
                    <a:tableStyleId>{5C22544A-7EE6-4342-B048-85BDC9FD1C3A}</a:tableStyleId>
                  </a:tblPr>
                  <a:tblGrid>
                    <a:gridCol w="1669428"/>
                    <a:gridCol w="1655546"/>
                    <a:gridCol w="1732547"/>
                    <a:gridCol w="2098307"/>
                    <a:gridCol w="2098308"/>
                    <a:gridCol w="2069430"/>
                  </a:tblGrid>
                  <a:tr h="400006">
                    <a:tc>
                      <a:txBody>
                        <a:bodyPr/>
                        <a:lstStyle/>
                        <a:p>
                          <a:pPr algn="ctr"/>
                          <a:r>
                            <a:rPr lang="en-US" dirty="0" smtClean="0"/>
                            <a:t>Value</a:t>
                          </a:r>
                          <a:endParaRPr lang="en-US" dirty="0"/>
                        </a:p>
                      </a:txBody>
                      <a:tcPr/>
                    </a:tc>
                    <a:tc>
                      <a:txBody>
                        <a:bodyPr/>
                        <a:lstStyle/>
                        <a:p>
                          <a:pPr algn="ctr"/>
                          <a:r>
                            <a:rPr lang="en-US" dirty="0" smtClean="0"/>
                            <a:t>Theoretical</a:t>
                          </a:r>
                          <a:endParaRPr lang="en-US" dirty="0"/>
                        </a:p>
                      </a:txBody>
                      <a:tcPr/>
                    </a:tc>
                    <a:tc>
                      <a:txBody>
                        <a:bodyPr/>
                        <a:lstStyle/>
                        <a:p>
                          <a:pPr algn="ctr"/>
                          <a:r>
                            <a:rPr lang="en-US" dirty="0" smtClean="0"/>
                            <a:t>Simulated</a:t>
                          </a:r>
                          <a:endParaRPr lang="en-US" dirty="0"/>
                        </a:p>
                      </a:txBody>
                      <a:tcPr/>
                    </a:tc>
                    <a:tc>
                      <a:txBody>
                        <a:bodyPr/>
                        <a:lstStyle/>
                        <a:p>
                          <a:pPr algn="ctr"/>
                          <a:r>
                            <a:rPr lang="en-US" dirty="0" smtClean="0"/>
                            <a:t>Experimental</a:t>
                          </a:r>
                          <a:endParaRPr lang="en-US" dirty="0"/>
                        </a:p>
                      </a:txBody>
                      <a:tcPr/>
                    </a:tc>
                    <a:tc>
                      <a:txBody>
                        <a:bodyPr/>
                        <a:lstStyle/>
                        <a:p>
                          <a:pPr algn="ctr"/>
                          <a:r>
                            <a:rPr lang="en-US" dirty="0" smtClean="0"/>
                            <a:t>Percent</a:t>
                          </a:r>
                          <a:r>
                            <a:rPr lang="en-US" baseline="0" dirty="0" smtClean="0"/>
                            <a:t> Difference Theoretical Vs Experimental</a:t>
                          </a:r>
                        </a:p>
                        <a:p>
                          <a:pPr algn="ctr"/>
                          <a:r>
                            <a:rPr lang="en-US" baseline="0" dirty="0" smtClean="0"/>
                            <a:t>(%)</a:t>
                          </a:r>
                          <a:endParaRPr lang="en-US" dirty="0"/>
                        </a:p>
                      </a:txBody>
                      <a:tcPr/>
                    </a:tc>
                    <a:tc>
                      <a:txBody>
                        <a:bodyPr/>
                        <a:lstStyle/>
                        <a:p>
                          <a:pPr algn="ctr"/>
                          <a:r>
                            <a:rPr lang="en-US" dirty="0" smtClean="0"/>
                            <a:t>Percent</a:t>
                          </a:r>
                          <a:r>
                            <a:rPr lang="en-US" baseline="0" dirty="0" smtClean="0"/>
                            <a:t> Difference Simulated Vs Experimental</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baseline="0" dirty="0" smtClean="0"/>
                            <a:t>(%)</a:t>
                          </a:r>
                          <a:endParaRPr lang="en-US" dirty="0" smtClean="0"/>
                        </a:p>
                      </a:txBody>
                      <a:tcPr/>
                    </a:tc>
                  </a:tr>
                  <a:tr h="40000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𝑅</m:t>
                                  </m:r>
                                </m:e>
                                <m:sub>
                                  <m:r>
                                    <a:rPr lang="en-US" b="0" i="1" smtClean="0">
                                      <a:latin typeface="Cambria Math" panose="02040503050406030204" pitchFamily="18" charset="0"/>
                                    </a:rPr>
                                    <m:t>𝑖𝑛</m:t>
                                  </m:r>
                                </m:sub>
                              </m:sSub>
                            </m:oMath>
                          </a14:m>
                          <a:r>
                            <a:rPr lang="en-US" dirty="0" smtClean="0"/>
                            <a:t> </a:t>
                          </a:r>
                          <a:r>
                            <a:rPr lang="en-US" dirty="0" smtClean="0"/>
                            <a:t>(k</a:t>
                          </a:r>
                          <a:r>
                            <a:rPr lang="el-GR" dirty="0" smtClean="0"/>
                            <a:t>Ω</a:t>
                          </a:r>
                          <a:r>
                            <a:rPr lang="en-US" dirty="0" smtClean="0"/>
                            <a:t>)</a:t>
                          </a:r>
                          <a:endParaRPr lang="en-US" dirty="0"/>
                        </a:p>
                      </a:txBody>
                      <a:tcPr/>
                    </a:tc>
                    <a:tc>
                      <a:txBody>
                        <a:bodyPr/>
                        <a:lstStyle/>
                        <a:p>
                          <a:pPr algn="ctr"/>
                          <a:r>
                            <a:rPr lang="en-US" dirty="0" smtClean="0"/>
                            <a:t>54.55</a:t>
                          </a:r>
                          <a:endParaRPr lang="en-US" dirty="0"/>
                        </a:p>
                      </a:txBody>
                      <a:tcPr/>
                    </a:tc>
                    <a:tc>
                      <a:txBody>
                        <a:bodyPr/>
                        <a:lstStyle/>
                        <a:p>
                          <a:pPr algn="ctr"/>
                          <a:r>
                            <a:rPr lang="en-US" dirty="0" smtClean="0"/>
                            <a:t>54.55</a:t>
                          </a:r>
                          <a:endParaRPr lang="en-US" dirty="0"/>
                        </a:p>
                      </a:txBody>
                      <a:tcPr/>
                    </a:tc>
                    <a:tc>
                      <a:txBody>
                        <a:bodyPr/>
                        <a:lstStyle/>
                        <a:p>
                          <a:pPr algn="ctr"/>
                          <a:r>
                            <a:rPr lang="en-US" dirty="0" smtClean="0"/>
                            <a:t>54.44</a:t>
                          </a:r>
                          <a:endParaRPr lang="en-US" dirty="0"/>
                        </a:p>
                      </a:txBody>
                      <a:tcPr/>
                    </a:tc>
                    <a:tc>
                      <a:txBody>
                        <a:bodyPr/>
                        <a:lstStyle/>
                        <a:p>
                          <a:pPr algn="ctr" fontAlgn="t"/>
                          <a:r>
                            <a:rPr lang="en-US" sz="1800" b="0" i="0" u="none" strike="noStrike" dirty="0" smtClean="0">
                              <a:solidFill>
                                <a:srgbClr val="000000"/>
                              </a:solidFill>
                              <a:effectLst/>
                              <a:latin typeface="Arial" panose="020B0604020202020204" pitchFamily="34" charset="0"/>
                            </a:rPr>
                            <a:t>0</a:t>
                          </a:r>
                          <a:endParaRPr lang="en-US" sz="1800" b="0" i="0" u="none" strike="noStrike" dirty="0">
                            <a:solidFill>
                              <a:srgbClr val="000000"/>
                            </a:solidFill>
                            <a:effectLst/>
                            <a:latin typeface="Arial" panose="020B0604020202020204" pitchFamily="34" charset="0"/>
                          </a:endParaRPr>
                        </a:p>
                      </a:txBody>
                      <a:tcPr marL="6350" marR="6350" marT="6350" marB="0"/>
                    </a:tc>
                    <a:tc>
                      <a:txBody>
                        <a:bodyPr/>
                        <a:lstStyle/>
                        <a:p>
                          <a:pPr algn="ctr" fontAlgn="t"/>
                          <a:r>
                            <a:rPr lang="en-US" sz="1800" b="0" i="0" u="none" strike="noStrike" dirty="0" smtClean="0">
                              <a:solidFill>
                                <a:srgbClr val="000000"/>
                              </a:solidFill>
                              <a:effectLst/>
                              <a:latin typeface="Arial" panose="020B0604020202020204" pitchFamily="34" charset="0"/>
                            </a:rPr>
                            <a:t>0</a:t>
                          </a:r>
                          <a:endParaRPr lang="en-US" sz="1800" b="0" i="0" u="none" strike="noStrike" dirty="0">
                            <a:solidFill>
                              <a:srgbClr val="000000"/>
                            </a:solidFill>
                            <a:effectLst/>
                            <a:latin typeface="Arial" panose="020B0604020202020204" pitchFamily="34" charset="0"/>
                          </a:endParaRPr>
                        </a:p>
                      </a:txBody>
                      <a:tcPr marL="6350" marR="6350" marT="6350" marB="0"/>
                    </a:tc>
                  </a:tr>
                  <a:tr h="40000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lang="en-US" i="1" dirty="0" smtClean="0">
                                      <a:latin typeface="Cambria Math" panose="02040503050406030204" pitchFamily="18" charset="0"/>
                                    </a:rPr>
                                  </m:ctrlPr>
                                </m:sSubPr>
                                <m:e>
                                  <m:r>
                                    <a:rPr lang="en-US" b="0" i="1" dirty="0" smtClean="0">
                                      <a:latin typeface="Cambria Math" panose="02040503050406030204" pitchFamily="18" charset="0"/>
                                    </a:rPr>
                                    <m:t>𝑃</m:t>
                                  </m:r>
                                </m:e>
                                <m:sub>
                                  <m:r>
                                    <a:rPr lang="en-US" b="0" i="1" dirty="0" smtClean="0">
                                      <a:latin typeface="Cambria Math" panose="02040503050406030204" pitchFamily="18" charset="0"/>
                                    </a:rPr>
                                    <m:t>𝐿</m:t>
                                  </m:r>
                                </m:sub>
                              </m:sSub>
                            </m:oMath>
                          </a14:m>
                          <a:r>
                            <a:rPr lang="en-US" dirty="0" smtClean="0"/>
                            <a:t> (W)</a:t>
                          </a:r>
                          <a:endParaRPr lang="en-US" dirty="0"/>
                        </a:p>
                      </a:txBody>
                      <a:tcPr/>
                    </a:tc>
                    <a:tc>
                      <a:txBody>
                        <a:bodyPr/>
                        <a:lstStyle/>
                        <a:p>
                          <a:pPr algn="ctr"/>
                          <a:r>
                            <a:rPr lang="en-US" dirty="0" smtClean="0"/>
                            <a:t>1.84</a:t>
                          </a:r>
                          <a:endParaRPr lang="en-US" dirty="0"/>
                        </a:p>
                      </a:txBody>
                      <a:tcPr/>
                    </a:tc>
                    <a:tc>
                      <a:txBody>
                        <a:bodyPr/>
                        <a:lstStyle/>
                        <a:p>
                          <a:pPr algn="ctr"/>
                          <a:r>
                            <a:rPr lang="en-US" dirty="0" smtClean="0"/>
                            <a:t>2.5</a:t>
                          </a:r>
                          <a:endParaRPr lang="en-US" dirty="0"/>
                        </a:p>
                      </a:txBody>
                      <a:tcPr/>
                    </a:tc>
                    <a:tc>
                      <a:txBody>
                        <a:bodyPr/>
                        <a:lstStyle/>
                        <a:p>
                          <a:pPr algn="ctr"/>
                          <a:r>
                            <a:rPr lang="en-US" dirty="0" smtClean="0"/>
                            <a:t>4.08</a:t>
                          </a:r>
                          <a:endParaRPr lang="en-US" dirty="0"/>
                        </a:p>
                      </a:txBody>
                      <a:tcPr/>
                    </a:tc>
                    <a:tc>
                      <a:txBody>
                        <a:bodyPr/>
                        <a:lstStyle/>
                        <a:p>
                          <a:pPr algn="ctr" fontAlgn="t"/>
                          <a:r>
                            <a:rPr lang="en-US" sz="1800" b="0" i="0" u="none" strike="noStrike">
                              <a:solidFill>
                                <a:srgbClr val="000000"/>
                              </a:solidFill>
                              <a:effectLst/>
                              <a:latin typeface="Arial" panose="020B0604020202020204" pitchFamily="34" charset="0"/>
                            </a:rPr>
                            <a:t>75.68</a:t>
                          </a:r>
                        </a:p>
                      </a:txBody>
                      <a:tcPr marL="6350" marR="6350" marT="6350" marB="0"/>
                    </a:tc>
                    <a:tc>
                      <a:txBody>
                        <a:bodyPr/>
                        <a:lstStyle/>
                        <a:p>
                          <a:pPr algn="ctr" fontAlgn="t"/>
                          <a:r>
                            <a:rPr lang="en-US" sz="1800" b="0" i="0" u="none" strike="noStrike">
                              <a:solidFill>
                                <a:srgbClr val="000000"/>
                              </a:solidFill>
                              <a:effectLst/>
                              <a:latin typeface="Arial" panose="020B0604020202020204" pitchFamily="34" charset="0"/>
                            </a:rPr>
                            <a:t>48.02</a:t>
                          </a:r>
                        </a:p>
                      </a:txBody>
                      <a:tcPr marL="6350" marR="6350" marT="6350" marB="0"/>
                    </a:tc>
                  </a:tr>
                  <a:tr h="40000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smtClean="0"/>
                            <a:t>Swing (</a:t>
                          </a:r>
                          <a14:m>
                            <m:oMath xmlns:m="http://schemas.openxmlformats.org/officeDocument/2006/math">
                              <m:sSub>
                                <m:sSubPr>
                                  <m:ctrlPr>
                                    <a:rPr lang="en-US" i="1" dirty="0" smtClean="0">
                                      <a:latin typeface="Cambria Math" panose="02040503050406030204" pitchFamily="18" charset="0"/>
                                    </a:rPr>
                                  </m:ctrlPr>
                                </m:sSubPr>
                                <m:e>
                                  <m:r>
                                    <a:rPr lang="en-US" b="0" i="1" dirty="0" smtClean="0">
                                      <a:latin typeface="Cambria Math" panose="02040503050406030204" pitchFamily="18" charset="0"/>
                                    </a:rPr>
                                    <m:t>𝑉</m:t>
                                  </m:r>
                                </m:e>
                                <m:sub>
                                  <m:r>
                                    <a:rPr lang="en-US" b="0" i="1" dirty="0" smtClean="0">
                                      <a:latin typeface="Cambria Math" panose="02040503050406030204" pitchFamily="18" charset="0"/>
                                    </a:rPr>
                                    <m:t>𝑝𝑘𝑝𝑘</m:t>
                                  </m:r>
                                </m:sub>
                              </m:sSub>
                              <m:r>
                                <a:rPr lang="en-US" b="0" i="1" dirty="0" smtClean="0">
                                  <a:latin typeface="Cambria Math" panose="02040503050406030204" pitchFamily="18" charset="0"/>
                                </a:rPr>
                                <m:t>)</m:t>
                              </m:r>
                            </m:oMath>
                          </a14:m>
                          <a:endParaRPr lang="en-US" dirty="0"/>
                        </a:p>
                      </a:txBody>
                      <a:tcPr/>
                    </a:tc>
                    <a:tc>
                      <a:txBody>
                        <a:bodyPr/>
                        <a:lstStyle/>
                        <a:p>
                          <a:pPr algn="ctr"/>
                          <a:r>
                            <a:rPr lang="en-US" dirty="0" smtClean="0"/>
                            <a:t>5.49</a:t>
                          </a:r>
                          <a:endParaRPr lang="en-US" dirty="0"/>
                        </a:p>
                      </a:txBody>
                      <a:tcPr/>
                    </a:tc>
                    <a:tc>
                      <a:txBody>
                        <a:bodyPr/>
                        <a:lstStyle/>
                        <a:p>
                          <a:pPr algn="ctr"/>
                          <a:r>
                            <a:rPr lang="en-US" dirty="0" smtClean="0"/>
                            <a:t>6.33</a:t>
                          </a:r>
                          <a:endParaRPr lang="en-US" dirty="0"/>
                        </a:p>
                      </a:txBody>
                      <a:tcPr/>
                    </a:tc>
                    <a:tc>
                      <a:txBody>
                        <a:bodyPr/>
                        <a:lstStyle/>
                        <a:p>
                          <a:pPr algn="ctr"/>
                          <a:r>
                            <a:rPr lang="en-US" dirty="0" smtClean="0"/>
                            <a:t>8.08</a:t>
                          </a:r>
                          <a:endParaRPr lang="en-US" dirty="0"/>
                        </a:p>
                      </a:txBody>
                      <a:tcPr/>
                    </a:tc>
                    <a:tc>
                      <a:txBody>
                        <a:bodyPr/>
                        <a:lstStyle/>
                        <a:p>
                          <a:pPr algn="ctr" fontAlgn="t"/>
                          <a:r>
                            <a:rPr lang="en-US" sz="1800" b="0" i="0" u="none" strike="noStrike">
                              <a:solidFill>
                                <a:srgbClr val="000000"/>
                              </a:solidFill>
                              <a:effectLst/>
                              <a:latin typeface="Arial" panose="020B0604020202020204" pitchFamily="34" charset="0"/>
                            </a:rPr>
                            <a:t>38.17</a:t>
                          </a:r>
                        </a:p>
                      </a:txBody>
                      <a:tcPr marL="6350" marR="6350" marT="6350" marB="0"/>
                    </a:tc>
                    <a:tc>
                      <a:txBody>
                        <a:bodyPr/>
                        <a:lstStyle/>
                        <a:p>
                          <a:pPr algn="ctr" fontAlgn="t"/>
                          <a:r>
                            <a:rPr lang="en-US" sz="1800" b="0" i="0" u="none" strike="noStrike" dirty="0">
                              <a:solidFill>
                                <a:srgbClr val="000000"/>
                              </a:solidFill>
                              <a:effectLst/>
                              <a:latin typeface="Arial" panose="020B0604020202020204" pitchFamily="34" charset="0"/>
                            </a:rPr>
                            <a:t>24.29</a:t>
                          </a:r>
                        </a:p>
                      </a:txBody>
                      <a:tcPr marL="6350" marR="6350" marT="6350" marB="0"/>
                    </a:tc>
                  </a:tr>
                </a:tbl>
              </a:graphicData>
            </a:graphic>
          </p:graphicFrame>
        </mc:Choice>
        <mc:Fallback>
          <p:graphicFrame>
            <p:nvGraphicFramePr>
              <p:cNvPr id="4" name="Table 3"/>
              <p:cNvGraphicFramePr>
                <a:graphicFrameLocks noGrp="1"/>
              </p:cNvGraphicFramePr>
              <p:nvPr>
                <p:extLst>
                  <p:ext uri="{D42A27DB-BD31-4B8C-83A1-F6EECF244321}">
                    <p14:modId xmlns:p14="http://schemas.microsoft.com/office/powerpoint/2010/main" val="2358230050"/>
                  </p:ext>
                </p:extLst>
              </p:nvPr>
            </p:nvGraphicFramePr>
            <p:xfrm>
              <a:off x="505881" y="2875725"/>
              <a:ext cx="11323566" cy="2388738"/>
            </p:xfrm>
            <a:graphic>
              <a:graphicData uri="http://schemas.openxmlformats.org/drawingml/2006/table">
                <a:tbl>
                  <a:tblPr firstRow="1" bandRow="1">
                    <a:tableStyleId>{5C22544A-7EE6-4342-B048-85BDC9FD1C3A}</a:tableStyleId>
                  </a:tblPr>
                  <a:tblGrid>
                    <a:gridCol w="1669428"/>
                    <a:gridCol w="1655546"/>
                    <a:gridCol w="1732547"/>
                    <a:gridCol w="2098307"/>
                    <a:gridCol w="2098308"/>
                    <a:gridCol w="2069430"/>
                  </a:tblGrid>
                  <a:tr h="1188720">
                    <a:tc>
                      <a:txBody>
                        <a:bodyPr/>
                        <a:lstStyle/>
                        <a:p>
                          <a:pPr algn="ctr"/>
                          <a:r>
                            <a:rPr lang="en-US" dirty="0" smtClean="0"/>
                            <a:t>Value</a:t>
                          </a:r>
                          <a:endParaRPr lang="en-US" dirty="0"/>
                        </a:p>
                      </a:txBody>
                      <a:tcPr/>
                    </a:tc>
                    <a:tc>
                      <a:txBody>
                        <a:bodyPr/>
                        <a:lstStyle/>
                        <a:p>
                          <a:pPr algn="ctr"/>
                          <a:r>
                            <a:rPr lang="en-US" dirty="0" smtClean="0"/>
                            <a:t>Theoretical</a:t>
                          </a:r>
                          <a:endParaRPr lang="en-US" dirty="0"/>
                        </a:p>
                      </a:txBody>
                      <a:tcPr/>
                    </a:tc>
                    <a:tc>
                      <a:txBody>
                        <a:bodyPr/>
                        <a:lstStyle/>
                        <a:p>
                          <a:pPr algn="ctr"/>
                          <a:r>
                            <a:rPr lang="en-US" dirty="0" smtClean="0"/>
                            <a:t>Simulated</a:t>
                          </a:r>
                          <a:endParaRPr lang="en-US" dirty="0"/>
                        </a:p>
                      </a:txBody>
                      <a:tcPr/>
                    </a:tc>
                    <a:tc>
                      <a:txBody>
                        <a:bodyPr/>
                        <a:lstStyle/>
                        <a:p>
                          <a:pPr algn="ctr"/>
                          <a:r>
                            <a:rPr lang="en-US" dirty="0" smtClean="0"/>
                            <a:t>Experimental</a:t>
                          </a:r>
                          <a:endParaRPr lang="en-US" dirty="0"/>
                        </a:p>
                      </a:txBody>
                      <a:tcPr/>
                    </a:tc>
                    <a:tc>
                      <a:txBody>
                        <a:bodyPr/>
                        <a:lstStyle/>
                        <a:p>
                          <a:pPr algn="ctr"/>
                          <a:r>
                            <a:rPr lang="en-US" dirty="0" smtClean="0"/>
                            <a:t>Percent</a:t>
                          </a:r>
                          <a:r>
                            <a:rPr lang="en-US" baseline="0" dirty="0" smtClean="0"/>
                            <a:t> Difference Theoretical Vs Experimental</a:t>
                          </a:r>
                        </a:p>
                        <a:p>
                          <a:pPr algn="ctr"/>
                          <a:r>
                            <a:rPr lang="en-US" baseline="0" dirty="0" smtClean="0"/>
                            <a:t>(%)</a:t>
                          </a:r>
                          <a:endParaRPr lang="en-US" dirty="0"/>
                        </a:p>
                      </a:txBody>
                      <a:tcPr/>
                    </a:tc>
                    <a:tc>
                      <a:txBody>
                        <a:bodyPr/>
                        <a:lstStyle/>
                        <a:p>
                          <a:pPr algn="ctr"/>
                          <a:r>
                            <a:rPr lang="en-US" dirty="0" smtClean="0"/>
                            <a:t>Percent</a:t>
                          </a:r>
                          <a:r>
                            <a:rPr lang="en-US" baseline="0" dirty="0" smtClean="0"/>
                            <a:t> Difference Simulated Vs Experimental</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baseline="0" dirty="0" smtClean="0"/>
                            <a:t>(%)</a:t>
                          </a:r>
                          <a:endParaRPr lang="en-US" dirty="0" smtClean="0"/>
                        </a:p>
                      </a:txBody>
                      <a:tcPr/>
                    </a:tc>
                  </a:tr>
                  <a:tr h="400006">
                    <a:tc>
                      <a:txBody>
                        <a:bodyPr/>
                        <a:lstStyle/>
                        <a:p>
                          <a:endParaRPr lang="en-US"/>
                        </a:p>
                      </a:txBody>
                      <a:tcPr>
                        <a:blipFill rotWithShape="0">
                          <a:blip r:embed="rId2"/>
                          <a:stretch>
                            <a:fillRect l="-365" t="-309231" r="-579927" b="-218462"/>
                          </a:stretch>
                        </a:blipFill>
                      </a:tcPr>
                    </a:tc>
                    <a:tc>
                      <a:txBody>
                        <a:bodyPr/>
                        <a:lstStyle/>
                        <a:p>
                          <a:pPr algn="ctr"/>
                          <a:r>
                            <a:rPr lang="en-US" dirty="0" smtClean="0"/>
                            <a:t>54.55</a:t>
                          </a:r>
                          <a:endParaRPr lang="en-US" dirty="0"/>
                        </a:p>
                      </a:txBody>
                      <a:tcPr/>
                    </a:tc>
                    <a:tc>
                      <a:txBody>
                        <a:bodyPr/>
                        <a:lstStyle/>
                        <a:p>
                          <a:pPr algn="ctr"/>
                          <a:r>
                            <a:rPr lang="en-US" dirty="0" smtClean="0"/>
                            <a:t>54.55</a:t>
                          </a:r>
                          <a:endParaRPr lang="en-US" dirty="0"/>
                        </a:p>
                      </a:txBody>
                      <a:tcPr/>
                    </a:tc>
                    <a:tc>
                      <a:txBody>
                        <a:bodyPr/>
                        <a:lstStyle/>
                        <a:p>
                          <a:pPr algn="ctr"/>
                          <a:r>
                            <a:rPr lang="en-US" dirty="0" smtClean="0"/>
                            <a:t>54.44</a:t>
                          </a:r>
                          <a:endParaRPr lang="en-US" dirty="0"/>
                        </a:p>
                      </a:txBody>
                      <a:tcPr/>
                    </a:tc>
                    <a:tc>
                      <a:txBody>
                        <a:bodyPr/>
                        <a:lstStyle/>
                        <a:p>
                          <a:pPr algn="ctr" fontAlgn="t"/>
                          <a:r>
                            <a:rPr lang="en-US" sz="1800" b="0" i="0" u="none" strike="noStrike" dirty="0" smtClean="0">
                              <a:solidFill>
                                <a:srgbClr val="000000"/>
                              </a:solidFill>
                              <a:effectLst/>
                              <a:latin typeface="Arial" panose="020B0604020202020204" pitchFamily="34" charset="0"/>
                            </a:rPr>
                            <a:t>0</a:t>
                          </a:r>
                          <a:endParaRPr lang="en-US" sz="1800" b="0" i="0" u="none" strike="noStrike" dirty="0">
                            <a:solidFill>
                              <a:srgbClr val="000000"/>
                            </a:solidFill>
                            <a:effectLst/>
                            <a:latin typeface="Arial" panose="020B0604020202020204" pitchFamily="34" charset="0"/>
                          </a:endParaRPr>
                        </a:p>
                      </a:txBody>
                      <a:tcPr marL="6350" marR="6350" marT="6350" marB="0"/>
                    </a:tc>
                    <a:tc>
                      <a:txBody>
                        <a:bodyPr/>
                        <a:lstStyle/>
                        <a:p>
                          <a:pPr algn="ctr" fontAlgn="t"/>
                          <a:r>
                            <a:rPr lang="en-US" sz="1800" b="0" i="0" u="none" strike="noStrike" dirty="0" smtClean="0">
                              <a:solidFill>
                                <a:srgbClr val="000000"/>
                              </a:solidFill>
                              <a:effectLst/>
                              <a:latin typeface="Arial" panose="020B0604020202020204" pitchFamily="34" charset="0"/>
                            </a:rPr>
                            <a:t>0</a:t>
                          </a:r>
                          <a:endParaRPr lang="en-US" sz="1800" b="0" i="0" u="none" strike="noStrike" dirty="0">
                            <a:solidFill>
                              <a:srgbClr val="000000"/>
                            </a:solidFill>
                            <a:effectLst/>
                            <a:latin typeface="Arial" panose="020B0604020202020204" pitchFamily="34" charset="0"/>
                          </a:endParaRPr>
                        </a:p>
                      </a:txBody>
                      <a:tcPr marL="6350" marR="6350" marT="6350" marB="0"/>
                    </a:tc>
                  </a:tr>
                  <a:tr h="400006">
                    <a:tc>
                      <a:txBody>
                        <a:bodyPr/>
                        <a:lstStyle/>
                        <a:p>
                          <a:endParaRPr lang="en-US"/>
                        </a:p>
                      </a:txBody>
                      <a:tcPr>
                        <a:blipFill rotWithShape="0">
                          <a:blip r:embed="rId2"/>
                          <a:stretch>
                            <a:fillRect l="-365" t="-403030" r="-579927" b="-115152"/>
                          </a:stretch>
                        </a:blipFill>
                      </a:tcPr>
                    </a:tc>
                    <a:tc>
                      <a:txBody>
                        <a:bodyPr/>
                        <a:lstStyle/>
                        <a:p>
                          <a:pPr algn="ctr"/>
                          <a:r>
                            <a:rPr lang="en-US" dirty="0" smtClean="0"/>
                            <a:t>1.84</a:t>
                          </a:r>
                          <a:endParaRPr lang="en-US" dirty="0"/>
                        </a:p>
                      </a:txBody>
                      <a:tcPr/>
                    </a:tc>
                    <a:tc>
                      <a:txBody>
                        <a:bodyPr/>
                        <a:lstStyle/>
                        <a:p>
                          <a:pPr algn="ctr"/>
                          <a:r>
                            <a:rPr lang="en-US" dirty="0" smtClean="0"/>
                            <a:t>2.5</a:t>
                          </a:r>
                          <a:endParaRPr lang="en-US" dirty="0"/>
                        </a:p>
                      </a:txBody>
                      <a:tcPr/>
                    </a:tc>
                    <a:tc>
                      <a:txBody>
                        <a:bodyPr/>
                        <a:lstStyle/>
                        <a:p>
                          <a:pPr algn="ctr"/>
                          <a:r>
                            <a:rPr lang="en-US" dirty="0" smtClean="0"/>
                            <a:t>4.08</a:t>
                          </a:r>
                          <a:endParaRPr lang="en-US" dirty="0"/>
                        </a:p>
                      </a:txBody>
                      <a:tcPr/>
                    </a:tc>
                    <a:tc>
                      <a:txBody>
                        <a:bodyPr/>
                        <a:lstStyle/>
                        <a:p>
                          <a:pPr algn="ctr" fontAlgn="t"/>
                          <a:r>
                            <a:rPr lang="en-US" sz="1800" b="0" i="0" u="none" strike="noStrike">
                              <a:solidFill>
                                <a:srgbClr val="000000"/>
                              </a:solidFill>
                              <a:effectLst/>
                              <a:latin typeface="Arial" panose="020B0604020202020204" pitchFamily="34" charset="0"/>
                            </a:rPr>
                            <a:t>75.68</a:t>
                          </a:r>
                        </a:p>
                      </a:txBody>
                      <a:tcPr marL="6350" marR="6350" marT="6350" marB="0"/>
                    </a:tc>
                    <a:tc>
                      <a:txBody>
                        <a:bodyPr/>
                        <a:lstStyle/>
                        <a:p>
                          <a:pPr algn="ctr" fontAlgn="t"/>
                          <a:r>
                            <a:rPr lang="en-US" sz="1800" b="0" i="0" u="none" strike="noStrike">
                              <a:solidFill>
                                <a:srgbClr val="000000"/>
                              </a:solidFill>
                              <a:effectLst/>
                              <a:latin typeface="Arial" panose="020B0604020202020204" pitchFamily="34" charset="0"/>
                            </a:rPr>
                            <a:t>48.02</a:t>
                          </a:r>
                        </a:p>
                      </a:txBody>
                      <a:tcPr marL="6350" marR="6350" marT="6350" marB="0"/>
                    </a:tc>
                  </a:tr>
                  <a:tr h="400006">
                    <a:tc>
                      <a:txBody>
                        <a:bodyPr/>
                        <a:lstStyle/>
                        <a:p>
                          <a:endParaRPr lang="en-US"/>
                        </a:p>
                      </a:txBody>
                      <a:tcPr>
                        <a:blipFill rotWithShape="0">
                          <a:blip r:embed="rId2"/>
                          <a:stretch>
                            <a:fillRect l="-365" t="-503030" r="-579927" b="-15152"/>
                          </a:stretch>
                        </a:blipFill>
                      </a:tcPr>
                    </a:tc>
                    <a:tc>
                      <a:txBody>
                        <a:bodyPr/>
                        <a:lstStyle/>
                        <a:p>
                          <a:pPr algn="ctr"/>
                          <a:r>
                            <a:rPr lang="en-US" dirty="0" smtClean="0"/>
                            <a:t>5.49</a:t>
                          </a:r>
                          <a:endParaRPr lang="en-US" dirty="0"/>
                        </a:p>
                      </a:txBody>
                      <a:tcPr/>
                    </a:tc>
                    <a:tc>
                      <a:txBody>
                        <a:bodyPr/>
                        <a:lstStyle/>
                        <a:p>
                          <a:pPr algn="ctr"/>
                          <a:r>
                            <a:rPr lang="en-US" dirty="0" smtClean="0"/>
                            <a:t>6.33</a:t>
                          </a:r>
                          <a:endParaRPr lang="en-US" dirty="0"/>
                        </a:p>
                      </a:txBody>
                      <a:tcPr/>
                    </a:tc>
                    <a:tc>
                      <a:txBody>
                        <a:bodyPr/>
                        <a:lstStyle/>
                        <a:p>
                          <a:pPr algn="ctr"/>
                          <a:r>
                            <a:rPr lang="en-US" dirty="0" smtClean="0"/>
                            <a:t>8.08</a:t>
                          </a:r>
                          <a:endParaRPr lang="en-US" dirty="0"/>
                        </a:p>
                      </a:txBody>
                      <a:tcPr/>
                    </a:tc>
                    <a:tc>
                      <a:txBody>
                        <a:bodyPr/>
                        <a:lstStyle/>
                        <a:p>
                          <a:pPr algn="ctr" fontAlgn="t"/>
                          <a:r>
                            <a:rPr lang="en-US" sz="1800" b="0" i="0" u="none" strike="noStrike">
                              <a:solidFill>
                                <a:srgbClr val="000000"/>
                              </a:solidFill>
                              <a:effectLst/>
                              <a:latin typeface="Arial" panose="020B0604020202020204" pitchFamily="34" charset="0"/>
                            </a:rPr>
                            <a:t>38.17</a:t>
                          </a:r>
                        </a:p>
                      </a:txBody>
                      <a:tcPr marL="6350" marR="6350" marT="6350" marB="0"/>
                    </a:tc>
                    <a:tc>
                      <a:txBody>
                        <a:bodyPr/>
                        <a:lstStyle/>
                        <a:p>
                          <a:pPr algn="ctr" fontAlgn="t"/>
                          <a:r>
                            <a:rPr lang="en-US" sz="1800" b="0" i="0" u="none" strike="noStrike" dirty="0">
                              <a:solidFill>
                                <a:srgbClr val="000000"/>
                              </a:solidFill>
                              <a:effectLst/>
                              <a:latin typeface="Arial" panose="020B0604020202020204" pitchFamily="34" charset="0"/>
                            </a:rPr>
                            <a:t>24.29</a:t>
                          </a:r>
                        </a:p>
                      </a:txBody>
                      <a:tcPr marL="6350" marR="6350" marT="6350" marB="0"/>
                    </a:tc>
                  </a:tr>
                </a:tbl>
              </a:graphicData>
            </a:graphic>
          </p:graphicFrame>
        </mc:Fallback>
      </mc:AlternateContent>
    </p:spTree>
    <p:extLst>
      <p:ext uri="{BB962C8B-B14F-4D97-AF65-F5344CB8AC3E}">
        <p14:creationId xmlns:p14="http://schemas.microsoft.com/office/powerpoint/2010/main" val="41448739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324344" cy="6866573"/>
          </a:xfrm>
          <a:prstGeom prst="rect">
            <a:avLst/>
          </a:prstGeom>
        </p:spPr>
      </p:pic>
      <p:sp>
        <p:nvSpPr>
          <p:cNvPr id="5" name="TextBox 4"/>
          <p:cNvSpPr txBox="1"/>
          <p:nvPr/>
        </p:nvSpPr>
        <p:spPr>
          <a:xfrm>
            <a:off x="7533373" y="3110120"/>
            <a:ext cx="4658627" cy="646331"/>
          </a:xfrm>
          <a:prstGeom prst="rect">
            <a:avLst/>
          </a:prstGeom>
          <a:noFill/>
        </p:spPr>
        <p:txBody>
          <a:bodyPr wrap="square" rtlCol="0">
            <a:spAutoFit/>
          </a:bodyPr>
          <a:lstStyle/>
          <a:p>
            <a:r>
              <a:rPr lang="en-US" dirty="0" smtClean="0"/>
              <a:t>This waveform is the input and output signal of the amplifier at </a:t>
            </a:r>
            <a:r>
              <a:rPr lang="en-US" dirty="0" err="1" smtClean="0"/>
              <a:t>midband</a:t>
            </a:r>
            <a:r>
              <a:rPr lang="en-US" dirty="0"/>
              <a:t> </a:t>
            </a:r>
            <a:r>
              <a:rPr lang="en-US" dirty="0" smtClean="0"/>
              <a:t>frequency. </a:t>
            </a:r>
            <a:endParaRPr lang="en-US" dirty="0"/>
          </a:p>
        </p:txBody>
      </p:sp>
    </p:spTree>
    <p:extLst>
      <p:ext uri="{BB962C8B-B14F-4D97-AF65-F5344CB8AC3E}">
        <p14:creationId xmlns:p14="http://schemas.microsoft.com/office/powerpoint/2010/main" val="37325205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561898" cy="7089280"/>
          </a:xfrm>
          <a:prstGeom prst="rect">
            <a:avLst/>
          </a:prstGeom>
        </p:spPr>
      </p:pic>
      <p:sp>
        <p:nvSpPr>
          <p:cNvPr id="5" name="TextBox 4"/>
          <p:cNvSpPr txBox="1"/>
          <p:nvPr/>
        </p:nvSpPr>
        <p:spPr>
          <a:xfrm>
            <a:off x="7668127" y="3221474"/>
            <a:ext cx="4658627" cy="1477328"/>
          </a:xfrm>
          <a:prstGeom prst="rect">
            <a:avLst/>
          </a:prstGeom>
          <a:noFill/>
        </p:spPr>
        <p:txBody>
          <a:bodyPr wrap="square" rtlCol="0">
            <a:spAutoFit/>
          </a:bodyPr>
          <a:lstStyle/>
          <a:p>
            <a:r>
              <a:rPr lang="en-US" dirty="0" smtClean="0"/>
              <a:t>This waveform is the input and output signal of the amplifier at its lower cutoff frequency of 20 Hz. This shows that the 20 Hz lower cutoff frequency spec was reached by my amplifier.</a:t>
            </a:r>
            <a:endParaRPr lang="en-US" dirty="0"/>
          </a:p>
        </p:txBody>
      </p:sp>
    </p:spTree>
    <p:extLst>
      <p:ext uri="{BB962C8B-B14F-4D97-AF65-F5344CB8AC3E}">
        <p14:creationId xmlns:p14="http://schemas.microsoft.com/office/powerpoint/2010/main" val="33973489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571042" cy="7097852"/>
          </a:xfrm>
          <a:prstGeom prst="rect">
            <a:avLst/>
          </a:prstGeom>
        </p:spPr>
      </p:pic>
      <p:sp>
        <p:nvSpPr>
          <p:cNvPr id="5" name="TextBox 4"/>
          <p:cNvSpPr txBox="1"/>
          <p:nvPr/>
        </p:nvSpPr>
        <p:spPr>
          <a:xfrm>
            <a:off x="7697002" y="3087261"/>
            <a:ext cx="4658627" cy="1754326"/>
          </a:xfrm>
          <a:prstGeom prst="rect">
            <a:avLst/>
          </a:prstGeom>
          <a:noFill/>
        </p:spPr>
        <p:txBody>
          <a:bodyPr wrap="square" rtlCol="0">
            <a:spAutoFit/>
          </a:bodyPr>
          <a:lstStyle/>
          <a:p>
            <a:r>
              <a:rPr lang="en-US" dirty="0" smtClean="0"/>
              <a:t>This waveform is the input and output signal of the amplifier at its lower cutoff frequency of 20 kHz. </a:t>
            </a:r>
            <a:r>
              <a:rPr lang="en-US" dirty="0" smtClean="0"/>
              <a:t>This shows that the 20 kHz upper cutoff frequency spec was reached by my amplifier.</a:t>
            </a:r>
          </a:p>
          <a:p>
            <a:endParaRPr lang="en-US" dirty="0"/>
          </a:p>
        </p:txBody>
      </p:sp>
    </p:spTree>
    <p:extLst>
      <p:ext uri="{BB962C8B-B14F-4D97-AF65-F5344CB8AC3E}">
        <p14:creationId xmlns:p14="http://schemas.microsoft.com/office/powerpoint/2010/main" val="28715792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7465065" cy="6998499"/>
          </a:xfrm>
          <a:prstGeom prst="rect">
            <a:avLst/>
          </a:prstGeom>
        </p:spPr>
      </p:pic>
      <p:sp>
        <p:nvSpPr>
          <p:cNvPr id="5" name="TextBox 4"/>
          <p:cNvSpPr txBox="1"/>
          <p:nvPr/>
        </p:nvSpPr>
        <p:spPr>
          <a:xfrm>
            <a:off x="7610642" y="2529753"/>
            <a:ext cx="4491789" cy="1938992"/>
          </a:xfrm>
          <a:prstGeom prst="rect">
            <a:avLst/>
          </a:prstGeom>
          <a:noFill/>
        </p:spPr>
        <p:txBody>
          <a:bodyPr wrap="square" rtlCol="0">
            <a:spAutoFit/>
          </a:bodyPr>
          <a:lstStyle/>
          <a:p>
            <a:r>
              <a:rPr lang="en-US" sz="2000" dirty="0" smtClean="0"/>
              <a:t>This is the input to</a:t>
            </a:r>
            <a:r>
              <a:rPr lang="en-US" sz="2000" baseline="0" dirty="0" smtClean="0"/>
              <a:t> the differential stage. The waveform is</a:t>
            </a:r>
            <a:r>
              <a:rPr lang="en-US" sz="2000" dirty="0" smtClean="0"/>
              <a:t> being viewed in the </a:t>
            </a:r>
            <a:r>
              <a:rPr lang="en-US" sz="2000" dirty="0"/>
              <a:t>F</a:t>
            </a:r>
            <a:r>
              <a:rPr lang="en-US" sz="2000" dirty="0" smtClean="0"/>
              <a:t>ast Fourier Transform mode of the oscilloscope. The spikes in this spectral range are due to harmonics that are </a:t>
            </a:r>
            <a:r>
              <a:rPr lang="en-US" sz="2000" dirty="0" smtClean="0"/>
              <a:t>distorting the signal.</a:t>
            </a:r>
            <a:endParaRPr lang="en-US" sz="2000" dirty="0" smtClean="0"/>
          </a:p>
        </p:txBody>
      </p:sp>
    </p:spTree>
    <p:extLst>
      <p:ext uri="{BB962C8B-B14F-4D97-AF65-F5344CB8AC3E}">
        <p14:creationId xmlns:p14="http://schemas.microsoft.com/office/powerpoint/2010/main" val="7890973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7315201" cy="6858001"/>
          </a:xfrm>
          <a:prstGeom prst="rect">
            <a:avLst/>
          </a:prstGeom>
        </p:spPr>
      </p:pic>
      <p:sp>
        <p:nvSpPr>
          <p:cNvPr id="7" name="TextBox 6"/>
          <p:cNvSpPr txBox="1"/>
          <p:nvPr/>
        </p:nvSpPr>
        <p:spPr>
          <a:xfrm>
            <a:off x="7526956" y="3075056"/>
            <a:ext cx="4427621" cy="1323439"/>
          </a:xfrm>
          <a:prstGeom prst="rect">
            <a:avLst/>
          </a:prstGeom>
          <a:noFill/>
        </p:spPr>
        <p:txBody>
          <a:bodyPr wrap="square" rtlCol="0">
            <a:spAutoFit/>
          </a:bodyPr>
          <a:lstStyle/>
          <a:p>
            <a:r>
              <a:rPr lang="en-US" sz="2000" dirty="0" smtClean="0"/>
              <a:t>This is the output of the differential</a:t>
            </a:r>
            <a:r>
              <a:rPr lang="en-US" sz="2000" baseline="0" dirty="0" smtClean="0"/>
              <a:t> stage. The signal noise due to harmonic distortion has been cutout</a:t>
            </a:r>
            <a:r>
              <a:rPr lang="en-US" sz="2000" dirty="0" smtClean="0"/>
              <a:t> thanks to the effects of the differential stage.</a:t>
            </a:r>
            <a:endParaRPr lang="en-US" sz="2000" dirty="0"/>
          </a:p>
        </p:txBody>
      </p:sp>
    </p:spTree>
    <p:extLst>
      <p:ext uri="{BB962C8B-B14F-4D97-AF65-F5344CB8AC3E}">
        <p14:creationId xmlns:p14="http://schemas.microsoft.com/office/powerpoint/2010/main" val="291030237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65760"/>
            <a:ext cx="12192000" cy="6056487"/>
          </a:xfrm>
          <a:prstGeom prst="rect">
            <a:avLst/>
          </a:prstGeom>
        </p:spPr>
      </p:pic>
      <p:sp>
        <p:nvSpPr>
          <p:cNvPr id="6" name="TextBox 5"/>
          <p:cNvSpPr txBox="1"/>
          <p:nvPr/>
        </p:nvSpPr>
        <p:spPr>
          <a:xfrm>
            <a:off x="970547" y="6422247"/>
            <a:ext cx="10250905" cy="369332"/>
          </a:xfrm>
          <a:prstGeom prst="rect">
            <a:avLst/>
          </a:prstGeom>
          <a:noFill/>
        </p:spPr>
        <p:txBody>
          <a:bodyPr wrap="square" rtlCol="0">
            <a:spAutoFit/>
          </a:bodyPr>
          <a:lstStyle/>
          <a:p>
            <a:r>
              <a:rPr lang="en-US" dirty="0" smtClean="0"/>
              <a:t>This is the simulated bode plot of the circuit previously shown using Multisim’s AC Sweep Analysis.</a:t>
            </a:r>
            <a:endParaRPr lang="en-US" dirty="0"/>
          </a:p>
        </p:txBody>
      </p:sp>
    </p:spTree>
    <p:extLst>
      <p:ext uri="{BB962C8B-B14F-4D97-AF65-F5344CB8AC3E}">
        <p14:creationId xmlns:p14="http://schemas.microsoft.com/office/powerpoint/2010/main" val="25548552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Successes</a:t>
            </a:r>
            <a:endParaRPr lang="en-US" dirty="0"/>
          </a:p>
        </p:txBody>
      </p:sp>
      <p:sp>
        <p:nvSpPr>
          <p:cNvPr id="3" name="Content Placeholder 2"/>
          <p:cNvSpPr>
            <a:spLocks noGrp="1"/>
          </p:cNvSpPr>
          <p:nvPr>
            <p:ph idx="1"/>
          </p:nvPr>
        </p:nvSpPr>
        <p:spPr/>
        <p:txBody>
          <a:bodyPr/>
          <a:lstStyle/>
          <a:p>
            <a:r>
              <a:rPr lang="en-US" dirty="0" smtClean="0"/>
              <a:t>The upper and lower cutoff frequencies were reached.</a:t>
            </a:r>
          </a:p>
          <a:p>
            <a:r>
              <a:rPr lang="en-US" dirty="0" smtClean="0"/>
              <a:t>The board dimensions, class, current source, single ended feed differential, and power supply requirements were reached.</a:t>
            </a:r>
          </a:p>
          <a:p>
            <a:r>
              <a:rPr lang="en-US" dirty="0" smtClean="0"/>
              <a:t>The input impedance was matched to specification.</a:t>
            </a:r>
          </a:p>
          <a:p>
            <a:r>
              <a:rPr lang="en-US" dirty="0" smtClean="0"/>
              <a:t>Bias and temperature stability were accounted for with heat sinks and degenerative resistances.</a:t>
            </a:r>
          </a:p>
          <a:p>
            <a:r>
              <a:rPr lang="en-US" dirty="0" smtClean="0"/>
              <a:t>Harmonic distortion was minimized.</a:t>
            </a:r>
          </a:p>
          <a:p>
            <a:pPr marL="36900" indent="0">
              <a:buNone/>
            </a:pPr>
            <a:endParaRPr lang="en-US" dirty="0" smtClean="0"/>
          </a:p>
        </p:txBody>
      </p:sp>
    </p:spTree>
    <p:extLst>
      <p:ext uri="{BB962C8B-B14F-4D97-AF65-F5344CB8AC3E}">
        <p14:creationId xmlns:p14="http://schemas.microsoft.com/office/powerpoint/2010/main" val="30282656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Failures</a:t>
            </a:r>
            <a:endParaRPr lang="en-US" dirty="0"/>
          </a:p>
        </p:txBody>
      </p:sp>
      <p:sp>
        <p:nvSpPr>
          <p:cNvPr id="3" name="Content Placeholder 2"/>
          <p:cNvSpPr>
            <a:spLocks noGrp="1"/>
          </p:cNvSpPr>
          <p:nvPr>
            <p:ph idx="1"/>
          </p:nvPr>
        </p:nvSpPr>
        <p:spPr/>
        <p:txBody>
          <a:bodyPr/>
          <a:lstStyle/>
          <a:p>
            <a:r>
              <a:rPr lang="en-US" dirty="0" smtClean="0"/>
              <a:t>Overall swing was lower than spec.</a:t>
            </a:r>
          </a:p>
          <a:p>
            <a:r>
              <a:rPr lang="en-US" dirty="0" smtClean="0"/>
              <a:t>Power across the load was slightly lower than spec.</a:t>
            </a:r>
          </a:p>
          <a:p>
            <a:r>
              <a:rPr lang="en-US" dirty="0" smtClean="0"/>
              <a:t>The sensitivity of 500 mV was not fully reached.</a:t>
            </a:r>
            <a:endParaRPr lang="en-US" dirty="0"/>
          </a:p>
        </p:txBody>
      </p:sp>
    </p:spTree>
    <p:extLst>
      <p:ext uri="{BB962C8B-B14F-4D97-AF65-F5344CB8AC3E}">
        <p14:creationId xmlns:p14="http://schemas.microsoft.com/office/powerpoint/2010/main" val="10383805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General Description</a:t>
            </a:r>
            <a:endParaRPr lang="en-US" dirty="0"/>
          </a:p>
        </p:txBody>
      </p:sp>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a:p>
            <a:pPr marL="0" indent="0">
              <a:buNone/>
            </a:pPr>
            <a:endParaRPr lang="en-US" dirty="0" smtClean="0"/>
          </a:p>
          <a:p>
            <a:pPr marL="0" indent="0">
              <a:buNone/>
            </a:pPr>
            <a:r>
              <a:rPr lang="en-US" dirty="0" smtClean="0"/>
              <a:t>This project is a general purpose audio amplifier made up of three stages using discrete components such as BJT and </a:t>
            </a:r>
            <a:r>
              <a:rPr lang="en-US" dirty="0" err="1" smtClean="0"/>
              <a:t>Mosfet</a:t>
            </a:r>
            <a:r>
              <a:rPr lang="en-US" dirty="0" smtClean="0"/>
              <a:t> transistors. </a:t>
            </a:r>
            <a:endParaRPr lang="en-US" dirty="0"/>
          </a:p>
        </p:txBody>
      </p:sp>
    </p:spTree>
    <p:extLst>
      <p:ext uri="{BB962C8B-B14F-4D97-AF65-F5344CB8AC3E}">
        <p14:creationId xmlns:p14="http://schemas.microsoft.com/office/powerpoint/2010/main" val="16521039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Improvements With More Time</a:t>
            </a:r>
            <a:endParaRPr lang="en-US" dirty="0"/>
          </a:p>
        </p:txBody>
      </p:sp>
      <p:sp>
        <p:nvSpPr>
          <p:cNvPr id="3" name="Content Placeholder 2"/>
          <p:cNvSpPr>
            <a:spLocks noGrp="1"/>
          </p:cNvSpPr>
          <p:nvPr>
            <p:ph idx="1"/>
          </p:nvPr>
        </p:nvSpPr>
        <p:spPr/>
        <p:txBody>
          <a:bodyPr/>
          <a:lstStyle/>
          <a:p>
            <a:r>
              <a:rPr lang="en-US" dirty="0" smtClean="0"/>
              <a:t>I would try to completely eliminate all hum from the circuit, while it is barely just audible as of now.</a:t>
            </a:r>
          </a:p>
          <a:p>
            <a:r>
              <a:rPr lang="en-US" dirty="0" smtClean="0"/>
              <a:t>I would increase the gain and swing of my amplifier so that it was louder.</a:t>
            </a:r>
          </a:p>
          <a:p>
            <a:r>
              <a:rPr lang="en-US" dirty="0" smtClean="0"/>
              <a:t>I would use stereo.</a:t>
            </a:r>
          </a:p>
          <a:p>
            <a:pPr marL="36900" indent="0">
              <a:buNone/>
            </a:pPr>
            <a:endParaRPr lang="en-US" dirty="0"/>
          </a:p>
        </p:txBody>
      </p:sp>
    </p:spTree>
    <p:extLst>
      <p:ext uri="{BB962C8B-B14F-4D97-AF65-F5344CB8AC3E}">
        <p14:creationId xmlns:p14="http://schemas.microsoft.com/office/powerpoint/2010/main" val="24318178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Design Constraints</a:t>
            </a:r>
            <a:endParaRPr lang="en-US" dirty="0"/>
          </a:p>
        </p:txBody>
      </p:sp>
      <p:sp>
        <p:nvSpPr>
          <p:cNvPr id="3" name="Content Placeholder 2"/>
          <p:cNvSpPr>
            <a:spLocks noGrp="1"/>
          </p:cNvSpPr>
          <p:nvPr>
            <p:ph idx="1"/>
          </p:nvPr>
        </p:nvSpPr>
        <p:spPr>
          <a:xfrm>
            <a:off x="913795" y="1732449"/>
            <a:ext cx="10703898" cy="4658726"/>
          </a:xfrm>
        </p:spPr>
        <p:txBody>
          <a:bodyPr>
            <a:normAutofit fontScale="70000" lnSpcReduction="20000"/>
          </a:bodyPr>
          <a:lstStyle/>
          <a:p>
            <a:r>
              <a:rPr lang="en-US" sz="2600" dirty="0"/>
              <a:t>Frequency response: 20 Hz - 20 kHz minimum</a:t>
            </a:r>
          </a:p>
          <a:p>
            <a:r>
              <a:rPr lang="en-US" sz="2600" dirty="0"/>
              <a:t>Sensitivity of 500 mV (minimum input for maximum output)</a:t>
            </a:r>
          </a:p>
          <a:p>
            <a:r>
              <a:rPr lang="en-US" sz="2600" dirty="0"/>
              <a:t>Input impedance of 50 k</a:t>
            </a:r>
            <a:r>
              <a:rPr lang="el-GR" sz="2600" dirty="0"/>
              <a:t>Ω</a:t>
            </a:r>
          </a:p>
          <a:p>
            <a:r>
              <a:rPr lang="en-US" sz="2600" dirty="0"/>
              <a:t>Input stage: Differential, single-ended in/out</a:t>
            </a:r>
          </a:p>
          <a:p>
            <a:r>
              <a:rPr lang="en-US" sz="2600" dirty="0"/>
              <a:t>Output stage: Class AB, BJT push-pull configuration (TIP41 and TIP42) using single supply</a:t>
            </a:r>
          </a:p>
          <a:p>
            <a:r>
              <a:rPr lang="en-US" sz="2600" dirty="0"/>
              <a:t>Maximize power efficiency – deliver 7.5 W</a:t>
            </a:r>
            <a:r>
              <a:rPr lang="en-US" sz="2600" baseline="30000" dirty="0"/>
              <a:t>†</a:t>
            </a:r>
            <a:r>
              <a:rPr lang="en-US" sz="2600" dirty="0"/>
              <a:t> to an 8-</a:t>
            </a:r>
            <a:r>
              <a:rPr lang="el-GR" sz="2600" dirty="0"/>
              <a:t>Ω </a:t>
            </a:r>
            <a:r>
              <a:rPr lang="en-US" sz="2600" dirty="0"/>
              <a:t>driver with minimal idle current</a:t>
            </a:r>
          </a:p>
          <a:p>
            <a:r>
              <a:rPr lang="en-US" sz="2600" dirty="0"/>
              <a:t>Must account for bias and temperature stability</a:t>
            </a:r>
          </a:p>
          <a:p>
            <a:r>
              <a:rPr lang="en-US" sz="2600" dirty="0"/>
              <a:t>Minimize harmonic distortion</a:t>
            </a:r>
          </a:p>
          <a:p>
            <a:r>
              <a:rPr lang="en-US" sz="2600" dirty="0"/>
              <a:t>Use standard resistor and capacitor values (thru-hole components</a:t>
            </a:r>
            <a:r>
              <a:rPr lang="en-US" sz="2600" dirty="0" smtClean="0"/>
              <a:t>)</a:t>
            </a:r>
            <a:endParaRPr lang="en-US" sz="2600" dirty="0"/>
          </a:p>
          <a:p>
            <a:r>
              <a:rPr lang="en-US" sz="2600" dirty="0"/>
              <a:t>Utilize at least one current source</a:t>
            </a:r>
          </a:p>
          <a:p>
            <a:r>
              <a:rPr lang="en-US" sz="2600" dirty="0"/>
              <a:t>Minimize capacitor values</a:t>
            </a:r>
          </a:p>
          <a:p>
            <a:r>
              <a:rPr lang="en-US" sz="2600" dirty="0"/>
              <a:t>Use 24 VDC, 1000 mA regulated power supply (ENGE 311 Project)</a:t>
            </a:r>
          </a:p>
          <a:p>
            <a:r>
              <a:rPr lang="en-US" sz="2600" dirty="0"/>
              <a:t>Max board size </a:t>
            </a:r>
            <a:r>
              <a:rPr lang="en-US" sz="2600" b="1" dirty="0"/>
              <a:t>4x6 inches</a:t>
            </a:r>
            <a:r>
              <a:rPr lang="en-US" sz="2600" dirty="0"/>
              <a:t> (mono)</a:t>
            </a:r>
          </a:p>
          <a:p>
            <a:endParaRPr lang="en-US" dirty="0"/>
          </a:p>
        </p:txBody>
      </p:sp>
    </p:spTree>
    <p:extLst>
      <p:ext uri="{BB962C8B-B14F-4D97-AF65-F5344CB8AC3E}">
        <p14:creationId xmlns:p14="http://schemas.microsoft.com/office/powerpoint/2010/main" val="9303108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58203"/>
            <a:ext cx="10515600" cy="1325563"/>
          </a:xfrm>
        </p:spPr>
        <p:txBody>
          <a:bodyPr/>
          <a:lstStyle/>
          <a:p>
            <a:pPr algn="ctr"/>
            <a:r>
              <a:rPr lang="en-US" dirty="0" smtClean="0"/>
              <a:t>Trade Offs</a:t>
            </a:r>
            <a:endParaRPr lang="en-US" dirty="0"/>
          </a:p>
        </p:txBody>
      </p:sp>
      <p:sp>
        <p:nvSpPr>
          <p:cNvPr id="3" name="Content Placeholder 2"/>
          <p:cNvSpPr>
            <a:spLocks noGrp="1"/>
          </p:cNvSpPr>
          <p:nvPr>
            <p:ph idx="1"/>
          </p:nvPr>
        </p:nvSpPr>
        <p:spPr>
          <a:xfrm>
            <a:off x="838200" y="1873751"/>
            <a:ext cx="10515600" cy="4546300"/>
          </a:xfrm>
        </p:spPr>
        <p:txBody>
          <a:bodyPr>
            <a:normAutofit lnSpcReduction="10000"/>
          </a:bodyPr>
          <a:lstStyle/>
          <a:p>
            <a:r>
              <a:rPr lang="en-US" dirty="0" smtClean="0"/>
              <a:t>Bigger capacitors vs. lower cutoff frequency</a:t>
            </a:r>
          </a:p>
          <a:p>
            <a:r>
              <a:rPr lang="en-US" dirty="0" smtClean="0"/>
              <a:t>Overall swing vs. non-distorted signal</a:t>
            </a:r>
          </a:p>
          <a:p>
            <a:pPr marL="36900" indent="0">
              <a:buNone/>
            </a:pPr>
            <a:endParaRPr lang="en-US" dirty="0" smtClean="0"/>
          </a:p>
          <a:p>
            <a:pPr marL="36900" indent="0">
              <a:buNone/>
            </a:pPr>
            <a:r>
              <a:rPr lang="en-US" dirty="0" smtClean="0"/>
              <a:t>A 2200 µF capacitor was put in between VCC and Ground in front of the gain stage in order to combat a  hum produced by the power supply interacting with the amplifier. This doesn’t exactly minimize cap values, however at this point stopping the hum was more important.</a:t>
            </a:r>
          </a:p>
          <a:p>
            <a:pPr marL="36900" indent="0">
              <a:buNone/>
            </a:pPr>
            <a:endParaRPr lang="en-US" dirty="0" smtClean="0"/>
          </a:p>
          <a:p>
            <a:pPr marL="36900" indent="0">
              <a:buNone/>
            </a:pPr>
            <a:r>
              <a:rPr lang="en-US" dirty="0" smtClean="0"/>
              <a:t>The Push Pull capacitors were increased to 47 µF in order to obtain a clearer signal.</a:t>
            </a:r>
          </a:p>
          <a:p>
            <a:pPr marL="36900" indent="0">
              <a:buNone/>
            </a:pPr>
            <a:endParaRPr lang="en-US" dirty="0"/>
          </a:p>
          <a:p>
            <a:pPr marL="36900" indent="0">
              <a:buNone/>
            </a:pPr>
            <a:r>
              <a:rPr lang="en-US" dirty="0" smtClean="0"/>
              <a:t>Gain was another tradeoff in order to prevent the </a:t>
            </a:r>
            <a:r>
              <a:rPr lang="en-US" dirty="0" err="1" smtClean="0"/>
              <a:t>amplifer</a:t>
            </a:r>
            <a:r>
              <a:rPr lang="en-US" dirty="0" smtClean="0"/>
              <a:t> from clipping. The differential stage had too much gain so the drain resistances were dropped and a source resistance was added to drop it down to one (V/V).</a:t>
            </a:r>
            <a:endParaRPr lang="en-US" dirty="0"/>
          </a:p>
        </p:txBody>
      </p:sp>
    </p:spTree>
    <p:extLst>
      <p:ext uri="{BB962C8B-B14F-4D97-AF65-F5344CB8AC3E}">
        <p14:creationId xmlns:p14="http://schemas.microsoft.com/office/powerpoint/2010/main" val="928193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900147" cy="6858000"/>
          </a:xfrm>
          <a:prstGeom prst="rect">
            <a:avLst/>
          </a:prstGeom>
        </p:spPr>
      </p:pic>
      <p:sp>
        <p:nvSpPr>
          <p:cNvPr id="6" name="TextBox 5"/>
          <p:cNvSpPr txBox="1"/>
          <p:nvPr/>
        </p:nvSpPr>
        <p:spPr>
          <a:xfrm>
            <a:off x="7900147" y="2136338"/>
            <a:ext cx="4291853" cy="2585323"/>
          </a:xfrm>
          <a:prstGeom prst="rect">
            <a:avLst/>
          </a:prstGeom>
          <a:noFill/>
        </p:spPr>
        <p:txBody>
          <a:bodyPr wrap="square" rtlCol="0">
            <a:spAutoFit/>
          </a:bodyPr>
          <a:lstStyle/>
          <a:p>
            <a:r>
              <a:rPr lang="en-US" dirty="0" smtClean="0"/>
              <a:t>The signal enters through the differential in order to minimize noise. The biasing of the differential is controlled via the current source below. It then enters into the gain/buffer stage in order to amplify the signal. This is passed to the Push-Pull stage, or the “Power Stage”. This final stage drives the speaker and produces audible sound.</a:t>
            </a:r>
            <a:endParaRPr lang="en-US" dirty="0"/>
          </a:p>
        </p:txBody>
      </p:sp>
    </p:spTree>
    <p:extLst>
      <p:ext uri="{BB962C8B-B14F-4D97-AF65-F5344CB8AC3E}">
        <p14:creationId xmlns:p14="http://schemas.microsoft.com/office/powerpoint/2010/main" val="29018421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857250" y="857250"/>
            <a:ext cx="6858000" cy="5143500"/>
          </a:xfrm>
          <a:prstGeom prst="rect">
            <a:avLst/>
          </a:prstGeom>
        </p:spPr>
      </p:pic>
      <p:sp>
        <p:nvSpPr>
          <p:cNvPr id="7" name="TextBox 6"/>
          <p:cNvSpPr txBox="1"/>
          <p:nvPr/>
        </p:nvSpPr>
        <p:spPr>
          <a:xfrm>
            <a:off x="6092792" y="2690336"/>
            <a:ext cx="5544152" cy="1477328"/>
          </a:xfrm>
          <a:prstGeom prst="rect">
            <a:avLst/>
          </a:prstGeom>
          <a:noFill/>
        </p:spPr>
        <p:txBody>
          <a:bodyPr wrap="square" rtlCol="0">
            <a:spAutoFit/>
          </a:bodyPr>
          <a:lstStyle/>
          <a:p>
            <a:r>
              <a:rPr lang="en-US" dirty="0" smtClean="0"/>
              <a:t>The PCB at top is the overall audio amplifier circuit, found in the schematic in the previous slide. Attached below the audio amp is the 24V DC power supply, which converts wall outlet voltage into a VCC that is usable by the amplifier.</a:t>
            </a:r>
            <a:endParaRPr lang="en-US" dirty="0"/>
          </a:p>
        </p:txBody>
      </p:sp>
    </p:spTree>
    <p:extLst>
      <p:ext uri="{BB962C8B-B14F-4D97-AF65-F5344CB8AC3E}">
        <p14:creationId xmlns:p14="http://schemas.microsoft.com/office/powerpoint/2010/main" val="35994751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857250" y="857250"/>
            <a:ext cx="6858000" cy="5143500"/>
          </a:xfrm>
          <a:prstGeom prst="rect">
            <a:avLst/>
          </a:prstGeom>
        </p:spPr>
      </p:pic>
      <p:sp>
        <p:nvSpPr>
          <p:cNvPr id="3" name="TextBox 2"/>
          <p:cNvSpPr txBox="1"/>
          <p:nvPr/>
        </p:nvSpPr>
        <p:spPr>
          <a:xfrm>
            <a:off x="5611528" y="2274838"/>
            <a:ext cx="6352674" cy="2308324"/>
          </a:xfrm>
          <a:prstGeom prst="rect">
            <a:avLst/>
          </a:prstGeom>
          <a:noFill/>
        </p:spPr>
        <p:txBody>
          <a:bodyPr wrap="square" rtlCol="0">
            <a:spAutoFit/>
          </a:bodyPr>
          <a:lstStyle/>
          <a:p>
            <a:r>
              <a:rPr lang="en-US" dirty="0" smtClean="0"/>
              <a:t>This is the enclosure for the project. It features a high class, intensely engineered wooden box from </a:t>
            </a:r>
            <a:r>
              <a:rPr lang="en-US" dirty="0" err="1" smtClean="0"/>
              <a:t>GoodWill</a:t>
            </a:r>
            <a:r>
              <a:rPr lang="en-US" dirty="0" smtClean="0"/>
              <a:t>. The panel below the speaker was milled in the George Fox University Machine Shop, and filed around it’s edges to ensure proper curvature. It was then drilled using a press, to allow the auxiliary input portal and potentiometer slot. There is a resonance gap in the panel to allow for higher quality sound, using a wire mesh for support and black fabric to cover the gap.</a:t>
            </a:r>
            <a:endParaRPr lang="en-US" dirty="0"/>
          </a:p>
        </p:txBody>
      </p:sp>
    </p:spTree>
    <p:extLst>
      <p:ext uri="{BB962C8B-B14F-4D97-AF65-F5344CB8AC3E}">
        <p14:creationId xmlns:p14="http://schemas.microsoft.com/office/powerpoint/2010/main" val="36537702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5351045"/>
            <a:ext cx="12192000" cy="9144000"/>
          </a:xfrm>
          <a:prstGeom prst="rect">
            <a:avLst/>
          </a:prstGeom>
        </p:spPr>
      </p:pic>
      <p:sp>
        <p:nvSpPr>
          <p:cNvPr id="6" name="TextBox 5"/>
          <p:cNvSpPr txBox="1"/>
          <p:nvPr/>
        </p:nvSpPr>
        <p:spPr>
          <a:xfrm>
            <a:off x="936859" y="4523874"/>
            <a:ext cx="10318282" cy="646331"/>
          </a:xfrm>
          <a:prstGeom prst="rect">
            <a:avLst/>
          </a:prstGeom>
          <a:noFill/>
        </p:spPr>
        <p:txBody>
          <a:bodyPr wrap="square" rtlCol="0">
            <a:spAutoFit/>
          </a:bodyPr>
          <a:lstStyle/>
          <a:p>
            <a:pPr algn="ctr"/>
            <a:r>
              <a:rPr lang="en-US" dirty="0" smtClean="0"/>
              <a:t>Above is the calculation for the input resistance of the differential stage, which is the overall input resistance of the audio amplifier as well.</a:t>
            </a:r>
            <a:endParaRPr lang="en-US" dirty="0"/>
          </a:p>
        </p:txBody>
      </p:sp>
    </p:spTree>
    <p:extLst>
      <p:ext uri="{BB962C8B-B14F-4D97-AF65-F5344CB8AC3E}">
        <p14:creationId xmlns:p14="http://schemas.microsoft.com/office/powerpoint/2010/main" val="41403243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6906" y="-303197"/>
            <a:ext cx="9657348" cy="7243011"/>
          </a:xfrm>
          <a:prstGeom prst="rect">
            <a:avLst/>
          </a:prstGeom>
        </p:spPr>
      </p:pic>
    </p:spTree>
    <p:extLst>
      <p:ext uri="{BB962C8B-B14F-4D97-AF65-F5344CB8AC3E}">
        <p14:creationId xmlns:p14="http://schemas.microsoft.com/office/powerpoint/2010/main" val="326845050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Slate</Template>
  <TotalTime>974</TotalTime>
  <Words>767</Words>
  <Application>Microsoft Office PowerPoint</Application>
  <PresentationFormat>Widescreen</PresentationFormat>
  <Paragraphs>86</Paragraphs>
  <Slides>20</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Calisto MT</vt:lpstr>
      <vt:lpstr>Cambria Math</vt:lpstr>
      <vt:lpstr>Trebuchet MS</vt:lpstr>
      <vt:lpstr>Wingdings 2</vt:lpstr>
      <vt:lpstr>Slate</vt:lpstr>
      <vt:lpstr>Audio Amplifier ENGE 312</vt:lpstr>
      <vt:lpstr>General Description</vt:lpstr>
      <vt:lpstr>Design Constraints</vt:lpstr>
      <vt:lpstr>Trade Offs</vt:lpstr>
      <vt:lpstr>PowerPoint Presentation</vt:lpstr>
      <vt:lpstr>PowerPoint Presentation</vt:lpstr>
      <vt:lpstr>PowerPoint Presentation</vt:lpstr>
      <vt:lpstr>PowerPoint Presentation</vt:lpstr>
      <vt:lpstr>PowerPoint Presentation</vt:lpstr>
      <vt:lpstr>PowerPoint Presentation</vt:lpstr>
      <vt:lpstr>Tabulated Data</vt:lpstr>
      <vt:lpstr>PowerPoint Presentation</vt:lpstr>
      <vt:lpstr>PowerPoint Presentation</vt:lpstr>
      <vt:lpstr>PowerPoint Presentation</vt:lpstr>
      <vt:lpstr>PowerPoint Presentation</vt:lpstr>
      <vt:lpstr>PowerPoint Presentation</vt:lpstr>
      <vt:lpstr>PowerPoint Presentation</vt:lpstr>
      <vt:lpstr>Successes</vt:lpstr>
      <vt:lpstr>Failures</vt:lpstr>
      <vt:lpstr>Improvements With More Time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Audio Amplifier</dc:title>
  <dc:creator>Zach Wilson</dc:creator>
  <cp:lastModifiedBy>Zach Wilson</cp:lastModifiedBy>
  <cp:revision>67</cp:revision>
  <dcterms:created xsi:type="dcterms:W3CDTF">2017-04-20T17:42:12Z</dcterms:created>
  <dcterms:modified xsi:type="dcterms:W3CDTF">2017-04-21T09:56:50Z</dcterms:modified>
</cp:coreProperties>
</file>

<file path=docProps/thumbnail.jpeg>
</file>